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Old Standard TT"/>
      <p:regular r:id="rId14"/>
      <p:bold r:id="rId15"/>
      <p: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FA4C66B-08D9-4EEA-934C-4108152A0A49}">
  <a:tblStyle styleId="{FFA4C66B-08D9-4EEA-934C-4108152A0A4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OldStandardTT-bold.fntdata"/><Relationship Id="rId14" Type="http://schemas.openxmlformats.org/officeDocument/2006/relationships/font" Target="fonts/OldStandardTT-regular.fntdata"/><Relationship Id="rId16" Type="http://schemas.openxmlformats.org/officeDocument/2006/relationships/font" Target="fonts/OldStandardTT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a629f9f275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a629f9f275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a629f9f275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a629f9f275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a629f9f275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a629f9f275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a629f9f275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a629f9f275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a629f9f275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a629f9f275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a629f9f275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a629f9f275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1.jpg"/><Relationship Id="rId5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7.jpg"/><Relationship Id="rId5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125" y="109650"/>
            <a:ext cx="9144000" cy="15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</a:rPr>
              <a:t>California Salmonids and Protected Areas</a:t>
            </a:r>
            <a:endParaRPr b="1" sz="3600">
              <a:solidFill>
                <a:schemeClr val="dk1"/>
              </a:solidFill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1727200"/>
            <a:ext cx="8118600" cy="5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265176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Adelaide Robinson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3954875" y="3962400"/>
            <a:ext cx="52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8866" y="2269000"/>
            <a:ext cx="3426268" cy="25697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/>
        </p:nvSpPr>
        <p:spPr>
          <a:xfrm>
            <a:off x="2145675" y="2701875"/>
            <a:ext cx="702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500"/>
              <a:buFont typeface="Arial"/>
              <a:buNone/>
            </a:pPr>
            <a:r>
              <a:rPr lang="en" sz="4000"/>
              <a:t>Background and Motivation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416000"/>
            <a:ext cx="8520600" cy="30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populations of anadromous* pacific salmon are expected to go extinct within the next 100 years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Most steelhead and all coho populations within California are federally listed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Habitat loss and urban land use are linked with their decline and lowered juvenile survival</a:t>
            </a:r>
            <a:endParaRPr sz="1800"/>
          </a:p>
        </p:txBody>
      </p:sp>
      <p:sp>
        <p:nvSpPr>
          <p:cNvPr id="70" name="Google Shape;70;p14"/>
          <p:cNvSpPr txBox="1"/>
          <p:nvPr/>
        </p:nvSpPr>
        <p:spPr>
          <a:xfrm>
            <a:off x="170150" y="4285425"/>
            <a:ext cx="8451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ld Standard TT"/>
                <a:ea typeface="Old Standard TT"/>
                <a:cs typeface="Old Standard TT"/>
                <a:sym typeface="Old Standard TT"/>
              </a:rPr>
              <a:t>* </a:t>
            </a: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Anadromous fish are born in freshwater, migrate to the ocean and return to freshwater to reproduce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Question</a:t>
            </a:r>
            <a:endParaRPr b="1" sz="3600"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71400" y="1101750"/>
            <a:ext cx="9001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How do protected freshwater areas impact CA coho </a:t>
            </a:r>
            <a:r>
              <a:rPr lang="en"/>
              <a:t>salmon</a:t>
            </a:r>
            <a:r>
              <a:rPr lang="en"/>
              <a:t> and steelhead populations?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1000" y="1643225"/>
            <a:ext cx="3829874" cy="340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6196" y="1645400"/>
            <a:ext cx="2547901" cy="3397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296" y="1645400"/>
            <a:ext cx="2547901" cy="3397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4000"/>
              <a:t>Data</a:t>
            </a:r>
            <a:br>
              <a:rPr b="1" lang="en" sz="1700">
                <a:latin typeface="Arial"/>
                <a:ea typeface="Arial"/>
                <a:cs typeface="Arial"/>
                <a:sym typeface="Arial"/>
              </a:rPr>
            </a:br>
            <a:br>
              <a:rPr b="1" lang="en" sz="1700">
                <a:latin typeface="Arial"/>
                <a:ea typeface="Arial"/>
                <a:cs typeface="Arial"/>
                <a:sym typeface="Arial"/>
              </a:rPr>
            </a:br>
            <a:endParaRPr b="1"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117875"/>
            <a:ext cx="8520600" cy="37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California</a:t>
            </a:r>
            <a:r>
              <a:rPr lang="en"/>
              <a:t> Monitoring Plan for Salmon and Steelhead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Monitor and assemble data on anadromous salmon populations across California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Adult population estimates for coho and steelhead, collected yearly within each watershed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Geospatial data on the extent of monitored watersheds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CDFW and NOAA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California Protected Area Database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Geospatial data on areas protected across CA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Combined to calculate percent of watershed protected along with adult population estimates for each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Analysis</a:t>
            </a:r>
            <a:endParaRPr b="1" sz="3600"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113400" y="1132850"/>
            <a:ext cx="8917200" cy="38103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PopulationEstimate</a:t>
            </a:r>
            <a:r>
              <a:rPr baseline="-25000" i="1" lang="en"/>
              <a:t>i</a:t>
            </a:r>
            <a:r>
              <a:rPr baseline="-25000" i="1" lang="en"/>
              <a:t> </a:t>
            </a:r>
            <a:r>
              <a:rPr i="1" lang="en"/>
              <a:t>= 𝛃</a:t>
            </a:r>
            <a:r>
              <a:rPr baseline="-25000" i="1" lang="en"/>
              <a:t>0 </a:t>
            </a:r>
            <a:r>
              <a:rPr i="1" lang="en"/>
              <a:t>+</a:t>
            </a:r>
            <a:r>
              <a:rPr baseline="-25000" i="1" lang="en"/>
              <a:t>   </a:t>
            </a:r>
            <a:r>
              <a:rPr i="1" lang="en"/>
              <a:t>𝛃</a:t>
            </a:r>
            <a:r>
              <a:rPr baseline="-25000" i="1" lang="en"/>
              <a:t>1</a:t>
            </a:r>
            <a:r>
              <a:rPr i="1" lang="en"/>
              <a:t>year</a:t>
            </a:r>
            <a:r>
              <a:rPr baseline="-25000" i="1" lang="en"/>
              <a:t>i</a:t>
            </a:r>
            <a:r>
              <a:rPr i="1" lang="en"/>
              <a:t> +𝛃</a:t>
            </a:r>
            <a:r>
              <a:rPr baseline="-25000" i="1" lang="en"/>
              <a:t>2 </a:t>
            </a:r>
            <a:r>
              <a:rPr i="1" lang="en"/>
              <a:t>%Protected</a:t>
            </a:r>
            <a:r>
              <a:rPr baseline="-25000" i="1" lang="en"/>
              <a:t>i</a:t>
            </a:r>
            <a:r>
              <a:rPr i="1" lang="en"/>
              <a:t> + 𝛃</a:t>
            </a:r>
            <a:r>
              <a:rPr baseline="-25000" i="1" lang="en"/>
              <a:t>3</a:t>
            </a:r>
            <a:r>
              <a:rPr i="1" lang="en"/>
              <a:t>year</a:t>
            </a:r>
            <a:r>
              <a:rPr baseline="-25000" i="1" lang="en"/>
              <a:t>i</a:t>
            </a:r>
            <a:r>
              <a:rPr i="1" lang="en"/>
              <a:t>*%Protected</a:t>
            </a:r>
            <a:r>
              <a:rPr baseline="-25000" i="1" lang="en"/>
              <a:t>i</a:t>
            </a:r>
            <a:r>
              <a:rPr i="1" lang="en"/>
              <a:t> + E</a:t>
            </a:r>
            <a:r>
              <a:rPr baseline="-25000" i="1" lang="en"/>
              <a:t>i</a:t>
            </a:r>
            <a:r>
              <a:rPr baseline="-25000" i="1" lang="en"/>
              <a:t>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OLS linear regression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/>
              <a:t>Multiple Regression: Population estimate regressed on percent protected and year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/>
              <a:t>Interaction: Percent protected and year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■"/>
            </a:pPr>
            <a:r>
              <a:rPr lang="en" sz="1800"/>
              <a:t>The slope of the relationship between year and population count can vary based on %protected.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baseline="-25000" i="1" lang="en"/>
              <a:t>0 </a:t>
            </a:r>
            <a:r>
              <a:rPr lang="en"/>
              <a:t> = </a:t>
            </a:r>
            <a:r>
              <a:rPr i="1" lang="en"/>
              <a:t>𝛃</a:t>
            </a:r>
            <a:r>
              <a:rPr baseline="-25000" i="1" lang="en"/>
              <a:t>1</a:t>
            </a:r>
            <a:r>
              <a:rPr lang="en"/>
              <a:t> = </a:t>
            </a:r>
            <a:r>
              <a:rPr i="1" lang="en"/>
              <a:t>𝛃</a:t>
            </a:r>
            <a:r>
              <a:rPr baseline="-25000" i="1" lang="en"/>
              <a:t>2 </a:t>
            </a:r>
            <a:r>
              <a:rPr lang="en"/>
              <a:t>= </a:t>
            </a:r>
            <a:r>
              <a:rPr i="1" lang="en"/>
              <a:t>𝛃</a:t>
            </a:r>
            <a:r>
              <a:rPr baseline="-25000" i="1" lang="en"/>
              <a:t>3</a:t>
            </a:r>
            <a:r>
              <a:rPr lang="en"/>
              <a:t>= 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baseline="-25000" i="1" lang="en"/>
              <a:t>A </a:t>
            </a:r>
            <a:r>
              <a:rPr lang="en"/>
              <a:t> ≠</a:t>
            </a:r>
            <a:r>
              <a:rPr i="1" lang="en"/>
              <a:t>𝛃</a:t>
            </a:r>
            <a:r>
              <a:rPr baseline="-25000" i="1" lang="en"/>
              <a:t>1</a:t>
            </a:r>
            <a:r>
              <a:rPr lang="en"/>
              <a:t>≠</a:t>
            </a:r>
            <a:r>
              <a:rPr i="1" lang="en"/>
              <a:t>𝛃</a:t>
            </a:r>
            <a:r>
              <a:rPr baseline="-25000" i="1" lang="en"/>
              <a:t>2 </a:t>
            </a:r>
            <a:r>
              <a:rPr lang="en"/>
              <a:t>≠</a:t>
            </a:r>
            <a:r>
              <a:rPr i="1" lang="en"/>
              <a:t>𝛃</a:t>
            </a:r>
            <a:r>
              <a:rPr baseline="-25000" i="1" lang="en"/>
              <a:t>3</a:t>
            </a:r>
            <a:r>
              <a:rPr lang="en"/>
              <a:t>≠0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50550" y="1524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Steelhead Results</a:t>
            </a:r>
            <a:r>
              <a:rPr b="1" lang="en" sz="3600"/>
              <a:t> </a:t>
            </a:r>
            <a:endParaRPr b="1" sz="3600"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77700" y="725975"/>
            <a:ext cx="9066300" cy="31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/>
              <a:t>Increase in percent protected is related to an increase steelhead, but it</a:t>
            </a:r>
            <a:r>
              <a:rPr lang="en"/>
              <a:t> decreases the slope of change in populations over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/>
              <a:t>Steelhead increase as year increases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/>
              <a:t>Coefficients are not significant using a significance level of 0.05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98" name="Google Shape;98;p18"/>
          <p:cNvGraphicFramePr/>
          <p:nvPr/>
        </p:nvGraphicFramePr>
        <p:xfrm>
          <a:off x="476788" y="24205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{FFA4C66B-08D9-4EEA-934C-4108152A0A49}</a:tableStyleId>
              </a:tblPr>
              <a:tblGrid>
                <a:gridCol w="2197375"/>
                <a:gridCol w="1897850"/>
                <a:gridCol w="2047600"/>
                <a:gridCol w="2047600"/>
              </a:tblGrid>
              <a:tr h="420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Term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Estimate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p.value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Confidence Interval 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Intercept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218.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0.216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-128.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to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564.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percent_protected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4.23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0.207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</a:t>
                      </a:r>
                      <a:r>
                        <a:rPr lang="en"/>
                        <a:t>-2.35 </a:t>
                      </a:r>
                      <a:r>
                        <a:rPr lang="en"/>
                        <a:t>to </a:t>
                      </a:r>
                      <a:r>
                        <a:rPr lang="en"/>
                        <a:t>10.8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year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52.3</a:t>
                      </a:r>
                      <a:r>
                        <a:rPr lang="en"/>
                        <a:t>  	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0.116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-13.0</a:t>
                      </a:r>
                      <a:r>
                        <a:rPr lang="en"/>
                        <a:t> to </a:t>
                      </a:r>
                      <a:r>
                        <a:rPr lang="en"/>
                        <a:t>118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percent_protected:year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-0.986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0.113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-2.21</a:t>
                      </a:r>
                      <a:r>
                        <a:rPr lang="en"/>
                        <a:t> to </a:t>
                      </a:r>
                      <a:r>
                        <a:rPr lang="en"/>
                        <a:t>0.236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2926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/>
              <a:t>Takeaways and Next Steps</a:t>
            </a:r>
            <a:endParaRPr b="1" sz="36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118475" y="1019200"/>
            <a:ext cx="88395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/>
              <a:t>I fail to reject the null hypothesis at a significance level of 0.05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/>
              <a:t>Explore the relationship between protected areas and survival in a different way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/>
              <a:t>Isolate impact of protected areas by looking at juvenile overwinter survival rate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 b="2685" l="0" r="0" t="0"/>
          <a:stretch/>
        </p:blipFill>
        <p:spPr>
          <a:xfrm>
            <a:off x="5950400" y="2829250"/>
            <a:ext cx="2881900" cy="21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824862" y="2478713"/>
            <a:ext cx="2103299" cy="2804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4438" y="2829250"/>
            <a:ext cx="2895687" cy="210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3204450" y="4682175"/>
            <a:ext cx="1331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ld Standard TT"/>
                <a:ea typeface="Old Standard TT"/>
                <a:cs typeface="Old Standard TT"/>
                <a:sym typeface="Old Standard TT"/>
              </a:rPr>
              <a:t>Photo by NOAA</a:t>
            </a:r>
            <a:endParaRPr sz="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